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ko-KR"/>
    </a:defPPr>
    <a:lvl1pPr marL="0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1"/>
    <a:srgbClr val="1E6298"/>
    <a:srgbClr val="585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>
      <p:cViewPr varScale="1">
        <p:scale>
          <a:sx n="90" d="100"/>
          <a:sy n="90" d="100"/>
        </p:scale>
        <p:origin x="1176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78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50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40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87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85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07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6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2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0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23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94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1858-EA92-4091-8971-0585C02C3C57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16BC1-4B74-40EB-AFE4-DAB3D1F8FD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89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5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1" y="0"/>
            <a:ext cx="9905999" cy="6858000"/>
            <a:chOff x="0" y="0"/>
            <a:chExt cx="12801599" cy="9601200"/>
          </a:xfrm>
        </p:grpSpPr>
        <p:grpSp>
          <p:nvGrpSpPr>
            <p:cNvPr id="2" name="그룹 1"/>
            <p:cNvGrpSpPr/>
            <p:nvPr/>
          </p:nvGrpSpPr>
          <p:grpSpPr>
            <a:xfrm>
              <a:off x="0" y="0"/>
              <a:ext cx="12801599" cy="9601200"/>
              <a:chOff x="0" y="0"/>
              <a:chExt cx="12801599" cy="96012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2801599" cy="9601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직사각형 6"/>
              <p:cNvSpPr/>
              <p:nvPr/>
            </p:nvSpPr>
            <p:spPr>
              <a:xfrm>
                <a:off x="122768" y="120080"/>
                <a:ext cx="12542728" cy="9361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/>
                  <a:t>-</a:t>
                </a:r>
                <a:endParaRPr lang="ko-KR" altLang="en-US"/>
              </a:p>
            </p:txBody>
          </p:sp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7001" y="860940"/>
                <a:ext cx="887735" cy="589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161" y="5015900"/>
              <a:ext cx="1207207" cy="287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6344" y="4999530"/>
              <a:ext cx="203835" cy="331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6" y="5055070"/>
              <a:ext cx="864096" cy="220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0827" y="5015899"/>
              <a:ext cx="585797" cy="296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136" y="4941760"/>
              <a:ext cx="609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직선 연결선 8"/>
          <p:cNvCxnSpPr>
            <a:stCxn id="7" idx="0"/>
            <a:endCxn id="7" idx="2"/>
          </p:cNvCxnSpPr>
          <p:nvPr/>
        </p:nvCxnSpPr>
        <p:spPr>
          <a:xfrm>
            <a:off x="4947840" y="85772"/>
            <a:ext cx="0" cy="66864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450545" y="600115"/>
            <a:ext cx="2232266" cy="346083"/>
          </a:xfrm>
          <a:prstGeom prst="rect">
            <a:avLst/>
          </a:prstGeom>
        </p:spPr>
        <p:txBody>
          <a:bodyPr wrap="none" lIns="68415" tIns="34208" rIns="68415" bIns="34208">
            <a:spAutoFit/>
          </a:bodyPr>
          <a:lstStyle/>
          <a:p>
            <a:r>
              <a:rPr lang="en-US" altLang="ko-KR" i="1" dirty="0">
                <a:solidFill>
                  <a:srgbClr val="1E6298"/>
                </a:solidFill>
                <a:latin typeface="+mn-ea"/>
              </a:rPr>
              <a:t>EL-8D1202 WA/WB </a:t>
            </a:r>
            <a:endParaRPr lang="ko-KR" altLang="en-US" i="1" dirty="0">
              <a:solidFill>
                <a:srgbClr val="1E6298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988882" y="895152"/>
            <a:ext cx="1338816" cy="222972"/>
          </a:xfrm>
          <a:prstGeom prst="rect">
            <a:avLst/>
          </a:prstGeom>
        </p:spPr>
        <p:txBody>
          <a:bodyPr wrap="none" lIns="68415" tIns="34208" rIns="68415" bIns="34208">
            <a:spAutoFit/>
          </a:bodyPr>
          <a:lstStyle/>
          <a:p>
            <a:r>
              <a:rPr lang="en-US" altLang="ko-KR" sz="1000" i="1" dirty="0">
                <a:solidFill>
                  <a:srgbClr val="58585B"/>
                </a:solidFill>
                <a:latin typeface="+mn-ea"/>
              </a:rPr>
              <a:t>DIGITAL DATA  LINK</a:t>
            </a:r>
            <a:endParaRPr lang="ko-KR" altLang="en-US" sz="1000" i="1" dirty="0">
              <a:solidFill>
                <a:srgbClr val="58585B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0545" y="4095606"/>
            <a:ext cx="811427" cy="222972"/>
          </a:xfrm>
          <a:prstGeom prst="rect">
            <a:avLst/>
          </a:prstGeom>
        </p:spPr>
        <p:txBody>
          <a:bodyPr wrap="none" lIns="68415" tIns="34208" rIns="68415" bIns="34208">
            <a:spAutoFit/>
          </a:bodyPr>
          <a:lstStyle/>
          <a:p>
            <a:r>
              <a:rPr lang="en-US" altLang="ko-KR" sz="1000" dirty="0">
                <a:solidFill>
                  <a:srgbClr val="1E6298"/>
                </a:solidFill>
                <a:latin typeface="+mn-ea"/>
              </a:rPr>
              <a:t>Dimensions</a:t>
            </a:r>
            <a:endParaRPr lang="ko-KR" altLang="en-US" sz="1000" dirty="0">
              <a:solidFill>
                <a:srgbClr val="1E6298"/>
              </a:solidFill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398764" y="614958"/>
            <a:ext cx="1133857" cy="222972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r>
              <a:rPr lang="en-US" altLang="ko-KR" sz="1000" dirty="0">
                <a:solidFill>
                  <a:srgbClr val="1E6298"/>
                </a:solidFill>
                <a:latin typeface="+mn-ea"/>
              </a:rPr>
              <a:t>Description</a:t>
            </a:r>
            <a:endParaRPr lang="ko-KR" altLang="en-US" sz="1000" dirty="0">
              <a:solidFill>
                <a:srgbClr val="1E6298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407312" y="840192"/>
            <a:ext cx="4226208" cy="661554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ko-KR" altLang="en-US" sz="700" dirty="0">
                <a:latin typeface="+mn-ea"/>
              </a:rPr>
              <a:t>본 제품은 감시용 카메라와  제어용 키보드 사이의 </a:t>
            </a:r>
            <a:r>
              <a:rPr lang="en-US" altLang="ko-KR" sz="700" dirty="0">
                <a:latin typeface="+mn-ea"/>
              </a:rPr>
              <a:t>PAN/TILT </a:t>
            </a:r>
            <a:r>
              <a:rPr lang="ko-KR" altLang="en-US" sz="700" dirty="0">
                <a:latin typeface="+mn-ea"/>
              </a:rPr>
              <a:t>및 </a:t>
            </a:r>
            <a:r>
              <a:rPr lang="en-US" altLang="ko-KR" sz="700" dirty="0">
                <a:latin typeface="+mn-ea"/>
              </a:rPr>
              <a:t>Alarm </a:t>
            </a:r>
            <a:r>
              <a:rPr lang="ko-KR" altLang="en-US" sz="700" dirty="0">
                <a:latin typeface="+mn-ea"/>
              </a:rPr>
              <a:t>등의 양방향 </a:t>
            </a:r>
            <a:r>
              <a:rPr lang="en-US" altLang="ko-KR" sz="700" dirty="0">
                <a:latin typeface="+mn-ea"/>
              </a:rPr>
              <a:t>8ch </a:t>
            </a:r>
            <a:r>
              <a:rPr lang="ko-KR" altLang="en-US" sz="700" dirty="0">
                <a:latin typeface="+mn-ea"/>
              </a:rPr>
              <a:t>전송을 위한</a:t>
            </a:r>
            <a:endParaRPr lang="en-US" altLang="ko-KR" sz="700" dirty="0">
              <a:latin typeface="+mn-ea"/>
            </a:endParaRP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ko-KR" altLang="en-US" sz="700" dirty="0">
                <a:latin typeface="+mn-ea"/>
              </a:rPr>
              <a:t>광 장비로서 </a:t>
            </a:r>
            <a:r>
              <a:rPr lang="en-US" altLang="ko-KR" sz="700" dirty="0">
                <a:latin typeface="+mn-ea"/>
              </a:rPr>
              <a:t>1Core</a:t>
            </a:r>
            <a:r>
              <a:rPr lang="ko-KR" altLang="en-US" sz="700" dirty="0">
                <a:latin typeface="+mn-ea"/>
              </a:rPr>
              <a:t>에 실시간으로 송</a:t>
            </a:r>
            <a:r>
              <a:rPr lang="en-US" altLang="ko-KR" sz="700" dirty="0">
                <a:latin typeface="+mn-ea"/>
              </a:rPr>
              <a:t>,</a:t>
            </a:r>
            <a:r>
              <a:rPr lang="ko-KR" altLang="en-US" sz="700" dirty="0">
                <a:latin typeface="+mn-ea"/>
              </a:rPr>
              <a:t>수신하는 장비이다</a:t>
            </a:r>
            <a:r>
              <a:rPr lang="en-US" altLang="ko-KR" sz="700" dirty="0">
                <a:latin typeface="+mn-ea"/>
              </a:rPr>
              <a:t>. 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ko-KR" altLang="en-US" sz="700" dirty="0">
                <a:latin typeface="+mn-ea"/>
              </a:rPr>
              <a:t>광학적 특성을 이용한 </a:t>
            </a:r>
            <a:r>
              <a:rPr lang="en-US" altLang="ko-KR" sz="700" dirty="0">
                <a:latin typeface="+mn-ea"/>
              </a:rPr>
              <a:t>W.D.M (Wavelength Division Multiplexing) </a:t>
            </a:r>
            <a:r>
              <a:rPr lang="ko-KR" altLang="en-US" sz="700" dirty="0">
                <a:latin typeface="+mn-ea"/>
              </a:rPr>
              <a:t>방식 으로서 장거리 </a:t>
            </a:r>
            <a:r>
              <a:rPr lang="ko-KR" altLang="en-US" sz="700" dirty="0" err="1">
                <a:latin typeface="+mn-ea"/>
              </a:rPr>
              <a:t>무중계</a:t>
            </a:r>
            <a:r>
              <a:rPr lang="ko-KR" altLang="en-US" sz="700" dirty="0">
                <a:latin typeface="+mn-ea"/>
              </a:rPr>
              <a:t> 전송 및</a:t>
            </a:r>
            <a:endParaRPr lang="en-US" altLang="ko-KR" sz="700" dirty="0">
              <a:latin typeface="+mn-ea"/>
            </a:endParaRP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ko-KR" altLang="en-US" sz="700" dirty="0" err="1">
                <a:latin typeface="+mn-ea"/>
              </a:rPr>
              <a:t>전계</a:t>
            </a:r>
            <a:r>
              <a:rPr lang="en-US" altLang="ko-KR" sz="700" dirty="0">
                <a:latin typeface="+mn-ea"/>
              </a:rPr>
              <a:t>, </a:t>
            </a:r>
            <a:r>
              <a:rPr lang="ko-KR" altLang="en-US" sz="700" dirty="0">
                <a:latin typeface="+mn-ea"/>
              </a:rPr>
              <a:t>자계의 영향이 없으며 송</a:t>
            </a:r>
            <a:r>
              <a:rPr lang="en-US" altLang="ko-KR" sz="700" dirty="0">
                <a:latin typeface="+mn-ea"/>
              </a:rPr>
              <a:t>,</a:t>
            </a:r>
            <a:r>
              <a:rPr lang="ko-KR" altLang="en-US" sz="700" dirty="0" err="1">
                <a:latin typeface="+mn-ea"/>
              </a:rPr>
              <a:t>수신부에는</a:t>
            </a:r>
            <a:r>
              <a:rPr lang="ko-KR" altLang="en-US" sz="700" dirty="0">
                <a:latin typeface="+mn-ea"/>
              </a:rPr>
              <a:t> 입</a:t>
            </a:r>
            <a:r>
              <a:rPr lang="en-US" altLang="ko-KR" sz="700" dirty="0">
                <a:latin typeface="+mn-ea"/>
              </a:rPr>
              <a:t>,</a:t>
            </a:r>
            <a:r>
              <a:rPr lang="ko-KR" altLang="en-US" sz="700" dirty="0">
                <a:latin typeface="+mn-ea"/>
              </a:rPr>
              <a:t>출력 표시용 </a:t>
            </a:r>
            <a:r>
              <a:rPr lang="en-US" altLang="ko-KR" sz="700" dirty="0">
                <a:latin typeface="+mn-ea"/>
              </a:rPr>
              <a:t>LED</a:t>
            </a:r>
            <a:r>
              <a:rPr lang="ko-KR" altLang="en-US" sz="700" dirty="0">
                <a:latin typeface="+mn-ea"/>
              </a:rPr>
              <a:t>가 부착되어 시각적으로 </a:t>
            </a:r>
            <a:r>
              <a:rPr lang="ja-JP" altLang="en-US" sz="700" dirty="0">
                <a:latin typeface="+mn-ea"/>
              </a:rPr>
              <a:t>확인 할</a:t>
            </a:r>
            <a:r>
              <a:rPr lang="ja-JP" altLang="ko-KR" sz="700" dirty="0">
                <a:latin typeface="+mn-ea"/>
              </a:rPr>
              <a:t> </a:t>
            </a:r>
            <a:r>
              <a:rPr lang="ja-JP" altLang="en-US" sz="700" dirty="0">
                <a:latin typeface="+mn-ea"/>
              </a:rPr>
              <a:t>수 있다</a:t>
            </a:r>
            <a:r>
              <a:rPr lang="en-US" altLang="ja-JP" sz="700" dirty="0">
                <a:latin typeface="+mn-ea"/>
              </a:rPr>
              <a:t>.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5398764" y="1549844"/>
            <a:ext cx="850380" cy="222972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r>
              <a:rPr lang="en-US" altLang="ko-KR" sz="1000" dirty="0">
                <a:solidFill>
                  <a:srgbClr val="1E6298"/>
                </a:solidFill>
                <a:latin typeface="+mn-ea"/>
              </a:rPr>
              <a:t>Features</a:t>
            </a:r>
            <a:endParaRPr lang="ko-KR" altLang="en-US" sz="1000" dirty="0">
              <a:solidFill>
                <a:srgbClr val="1E6298"/>
              </a:solidFill>
              <a:latin typeface="+mn-ea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407313" y="1815517"/>
            <a:ext cx="3788992" cy="984719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</a:t>
            </a:r>
            <a:r>
              <a:rPr lang="ko-KR" altLang="en-US" sz="700" dirty="0">
                <a:latin typeface="+mn-ea"/>
              </a:rPr>
              <a:t>고품질의 데이터전송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RS-232C, RS-422, RS-485 </a:t>
            </a:r>
            <a:r>
              <a:rPr lang="ko-KR" altLang="en-US" sz="700" dirty="0">
                <a:latin typeface="+mn-ea"/>
              </a:rPr>
              <a:t>지원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</a:t>
            </a:r>
            <a:r>
              <a:rPr lang="ko-KR" altLang="en-US" sz="700" dirty="0">
                <a:latin typeface="+mn-ea"/>
              </a:rPr>
              <a:t>광통신의 광학적특성을 이용한 장거리 </a:t>
            </a:r>
            <a:r>
              <a:rPr lang="ko-KR" altLang="en-US" sz="700" dirty="0" err="1">
                <a:latin typeface="+mn-ea"/>
              </a:rPr>
              <a:t>무중계</a:t>
            </a:r>
            <a:r>
              <a:rPr lang="ko-KR" altLang="en-US" sz="700" dirty="0">
                <a:latin typeface="+mn-ea"/>
              </a:rPr>
              <a:t> 전송</a:t>
            </a:r>
            <a:r>
              <a:rPr lang="en-US" altLang="ko-KR" sz="700" dirty="0">
                <a:latin typeface="+mn-ea"/>
              </a:rPr>
              <a:t>(</a:t>
            </a:r>
            <a:r>
              <a:rPr lang="ko-KR" altLang="en-US" sz="700" dirty="0">
                <a:latin typeface="+mn-ea"/>
              </a:rPr>
              <a:t>최대 전송가능거리  </a:t>
            </a:r>
            <a:r>
              <a:rPr lang="en-US" altLang="ko-KR" sz="700" dirty="0">
                <a:latin typeface="+mn-ea"/>
              </a:rPr>
              <a:t>20Km)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</a:t>
            </a:r>
            <a:r>
              <a:rPr lang="ko-KR" altLang="en-US" sz="700" dirty="0">
                <a:latin typeface="+mn-ea"/>
              </a:rPr>
              <a:t>주변 </a:t>
            </a:r>
            <a:r>
              <a:rPr lang="en-US" altLang="ko-KR" sz="700" dirty="0">
                <a:latin typeface="+mn-ea"/>
              </a:rPr>
              <a:t>NOISE</a:t>
            </a:r>
            <a:r>
              <a:rPr lang="ko-KR" altLang="en-US" sz="700" dirty="0">
                <a:latin typeface="+mn-ea"/>
              </a:rPr>
              <a:t>으로부터 완전한 보호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 AC 110V / 220V </a:t>
            </a:r>
            <a:r>
              <a:rPr lang="ko-KR" altLang="en-US" sz="700" dirty="0">
                <a:latin typeface="+mn-ea"/>
              </a:rPr>
              <a:t>겸용 </a:t>
            </a:r>
          </a:p>
          <a:p>
            <a:pPr defTabSz="762000" latinLnBrk="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ko-KR" sz="700" dirty="0">
                <a:latin typeface="+mn-ea"/>
              </a:rPr>
              <a:t>-. </a:t>
            </a:r>
            <a:r>
              <a:rPr lang="ko-KR" altLang="en-US" sz="700" dirty="0">
                <a:latin typeface="+mn-ea"/>
              </a:rPr>
              <a:t>데이터 송수신 상태 표시 </a:t>
            </a:r>
            <a:r>
              <a:rPr lang="en-US" altLang="ko-KR" sz="700" dirty="0">
                <a:latin typeface="+mn-ea"/>
              </a:rPr>
              <a:t>LED</a:t>
            </a:r>
            <a:r>
              <a:rPr lang="en-US" altLang="ko-KR" sz="7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700" dirty="0">
                <a:latin typeface="+mn-ea"/>
              </a:rPr>
              <a:t> </a:t>
            </a:r>
            <a:r>
              <a:rPr lang="ko-KR" altLang="en-US" sz="700" dirty="0">
                <a:latin typeface="+mn-ea"/>
              </a:rPr>
              <a:t>내장</a:t>
            </a:r>
            <a:endParaRPr lang="en-US" altLang="ko-KR" sz="600" dirty="0">
              <a:latin typeface="+mn-ea"/>
              <a:cs typeface="Arial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398764" y="3949341"/>
            <a:ext cx="1498452" cy="222972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r>
              <a:rPr lang="en-US" altLang="ko-KR" sz="1000" dirty="0">
                <a:solidFill>
                  <a:srgbClr val="1E6298"/>
                </a:solidFill>
                <a:latin typeface="+mn-ea"/>
              </a:rPr>
              <a:t>Ordering Information </a:t>
            </a:r>
            <a:endParaRPr lang="ko-KR" altLang="en-US" sz="1000" dirty="0">
              <a:solidFill>
                <a:srgbClr val="1E6298"/>
              </a:solidFill>
              <a:latin typeface="+mn-ea"/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060" y="5948347"/>
            <a:ext cx="3817295" cy="37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499829" y="6169101"/>
            <a:ext cx="3801096" cy="1614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E-mail : elimopt@elimopt.co.kr / Web : http://www.elimopt.co.kr/</a:t>
            </a:r>
            <a:endParaRPr lang="ko-KR" altLang="en-US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98962" y="5957418"/>
            <a:ext cx="3801096" cy="163264"/>
          </a:xfrm>
          <a:prstGeom prst="rect">
            <a:avLst/>
          </a:prstGeom>
          <a:noFill/>
        </p:spPr>
        <p:txBody>
          <a:bodyPr wrap="square" lIns="68415" tIns="34208" rIns="68415" bIns="34208">
            <a:spAutoFit/>
          </a:bodyPr>
          <a:lstStyle/>
          <a:p>
            <a:pPr lvl="0">
              <a:defRPr/>
            </a:pP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경기도 수원시 권선구 </a:t>
            </a:r>
            <a:r>
              <a:rPr lang="ko-KR" altLang="en-US" sz="600" dirty="0" err="1">
                <a:solidFill>
                  <a:schemeClr val="bg1"/>
                </a:solidFill>
                <a:latin typeface="+mn-ea"/>
              </a:rPr>
              <a:t>산업로</a:t>
            </a: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155</a:t>
            </a:r>
            <a:r>
              <a:rPr lang="ko-KR" altLang="en-US" sz="600" dirty="0" err="1">
                <a:solidFill>
                  <a:schemeClr val="bg1"/>
                </a:solidFill>
                <a:latin typeface="+mn-ea"/>
              </a:rPr>
              <a:t>번길</a:t>
            </a: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234 ,</a:t>
            </a: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2</a:t>
            </a: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동 </a:t>
            </a:r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4</a:t>
            </a:r>
            <a:r>
              <a:rPr lang="ko-KR" altLang="en-US" sz="600" dirty="0">
                <a:solidFill>
                  <a:schemeClr val="bg1"/>
                </a:solidFill>
                <a:latin typeface="+mn-ea"/>
              </a:rPr>
              <a:t>층 </a:t>
            </a:r>
            <a:r>
              <a:rPr lang="en-US" altLang="ko-KR" sz="600" dirty="0">
                <a:solidFill>
                  <a:schemeClr val="bg1"/>
                </a:solidFill>
                <a:latin typeface="+mn-ea"/>
              </a:rPr>
              <a:t>/ Tel : 031-257-7157 / Fax : 031-257-7159</a:t>
            </a:r>
            <a:endParaRPr lang="ko-KR" altLang="en-US" sz="600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46" name="표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4938"/>
              </p:ext>
            </p:extLst>
          </p:nvPr>
        </p:nvGraphicFramePr>
        <p:xfrm>
          <a:off x="5247994" y="4324570"/>
          <a:ext cx="4169501" cy="139231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4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3459608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55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6CADC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6CADC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6CADC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6CADCA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6CA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55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9CC8D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6039174" y="4299446"/>
            <a:ext cx="612838" cy="37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PART</a:t>
            </a:r>
          </a:p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NUMBER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148475" y="4293096"/>
            <a:ext cx="612837" cy="37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DESCRIPTION</a:t>
            </a: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8187066" y="4324038"/>
            <a:ext cx="612838" cy="329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OPTICAL</a:t>
            </a:r>
          </a:p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PWR BUDGET</a:t>
            </a:r>
          </a:p>
        </p:txBody>
      </p:sp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8845193" y="4334095"/>
            <a:ext cx="572303" cy="34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MAX</a:t>
            </a:r>
          </a:p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DISTANCE</a:t>
            </a:r>
          </a:p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(Option)</a:t>
            </a:r>
          </a:p>
        </p:txBody>
      </p:sp>
      <p:sp>
        <p:nvSpPr>
          <p:cNvPr id="62" name="Rectangle 18"/>
          <p:cNvSpPr>
            <a:spLocks noChangeArrowheads="1"/>
          </p:cNvSpPr>
          <p:nvPr/>
        </p:nvSpPr>
        <p:spPr bwMode="auto">
          <a:xfrm>
            <a:off x="5232837" y="4941168"/>
            <a:ext cx="656267" cy="50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SINGLE-MODE</a:t>
            </a:r>
          </a:p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9/125um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8193732" y="4988510"/>
            <a:ext cx="6477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8dB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8769424" y="5012322"/>
            <a:ext cx="6937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latinLnBrk="1">
              <a:spcBef>
                <a:spcPct val="0"/>
              </a:spcBef>
              <a:buFontTx/>
              <a:buNone/>
            </a:pPr>
            <a:r>
              <a:rPr lang="en-US" altLang="ko-KR" sz="600" b="1" dirty="0">
                <a:solidFill>
                  <a:srgbClr val="000000"/>
                </a:solidFill>
                <a:ea typeface="굴림" charset="-127"/>
                <a:cs typeface="Arial" charset="0"/>
              </a:rPr>
              <a:t>20Km</a:t>
            </a: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5945903" y="4987839"/>
            <a:ext cx="224782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ko-KR" sz="600" b="1" dirty="0">
                <a:solidFill>
                  <a:srgbClr val="000000"/>
                </a:solidFill>
              </a:rPr>
              <a:t>EL – 8</a:t>
            </a:r>
            <a:r>
              <a:rPr lang="en-US" altLang="ja-JP" sz="600" b="1" dirty="0">
                <a:solidFill>
                  <a:srgbClr val="000000"/>
                </a:solidFill>
                <a:ea typeface="MS PGothic" pitchFamily="34" charset="-128"/>
              </a:rPr>
              <a:t>D1</a:t>
            </a:r>
            <a:r>
              <a:rPr lang="en-US" altLang="ko-KR" sz="600" b="1" dirty="0">
                <a:solidFill>
                  <a:srgbClr val="000000"/>
                </a:solidFill>
              </a:rPr>
              <a:t>202 WA </a:t>
            </a:r>
            <a:r>
              <a:rPr lang="en-US" altLang="ja-JP" sz="600" b="1" dirty="0">
                <a:solidFill>
                  <a:srgbClr val="000000"/>
                </a:solidFill>
              </a:rPr>
              <a:t>        8</a:t>
            </a:r>
            <a:r>
              <a:rPr lang="en-US" altLang="ko-KR" sz="600" b="1" dirty="0">
                <a:solidFill>
                  <a:srgbClr val="000000"/>
                </a:solidFill>
              </a:rPr>
              <a:t>ch</a:t>
            </a:r>
            <a:r>
              <a:rPr lang="en-US" altLang="ja-JP" sz="600" b="1" dirty="0">
                <a:solidFill>
                  <a:srgbClr val="000000"/>
                </a:solidFill>
              </a:rPr>
              <a:t> </a:t>
            </a:r>
            <a:r>
              <a:rPr lang="en-US" altLang="ko-KR" sz="600" b="1" dirty="0">
                <a:solidFill>
                  <a:srgbClr val="000000"/>
                </a:solidFill>
              </a:rPr>
              <a:t>Data Transceiver</a:t>
            </a:r>
            <a:r>
              <a:rPr lang="en-US" altLang="ja-JP" sz="600" b="1" dirty="0">
                <a:solidFill>
                  <a:srgbClr val="000000"/>
                </a:solidFill>
              </a:rPr>
              <a:t> / </a:t>
            </a:r>
            <a:r>
              <a:rPr lang="en-US" altLang="ko-KR" sz="600" b="1" dirty="0">
                <a:solidFill>
                  <a:srgbClr val="000000"/>
                </a:solidFill>
                <a:ea typeface="돋움" pitchFamily="50" charset="-127"/>
              </a:rPr>
              <a:t>Receiver</a:t>
            </a:r>
            <a:endParaRPr lang="en-US" altLang="ko-KR" sz="600" b="1" dirty="0">
              <a:solidFill>
                <a:srgbClr val="000000"/>
              </a:solidFill>
            </a:endParaRPr>
          </a:p>
          <a:p>
            <a:r>
              <a:rPr lang="en-US" altLang="ko-KR" sz="600" b="1" dirty="0">
                <a:solidFill>
                  <a:srgbClr val="000000"/>
                </a:solidFill>
              </a:rPr>
              <a:t>EL – 8</a:t>
            </a:r>
            <a:r>
              <a:rPr lang="en-US" altLang="ja-JP" sz="600" b="1" dirty="0">
                <a:solidFill>
                  <a:srgbClr val="000000"/>
                </a:solidFill>
              </a:rPr>
              <a:t>D1</a:t>
            </a:r>
            <a:r>
              <a:rPr lang="en-US" altLang="ko-KR" sz="600" b="1" dirty="0">
                <a:solidFill>
                  <a:srgbClr val="000000"/>
                </a:solidFill>
              </a:rPr>
              <a:t>202 WB</a:t>
            </a:r>
            <a:r>
              <a:rPr lang="en-US" altLang="ja-JP" sz="600" b="1" dirty="0">
                <a:solidFill>
                  <a:srgbClr val="000000"/>
                </a:solidFill>
              </a:rPr>
              <a:t>         8</a:t>
            </a:r>
            <a:r>
              <a:rPr lang="en-US" altLang="ko-KR" sz="600" b="1" dirty="0">
                <a:solidFill>
                  <a:srgbClr val="000000"/>
                </a:solidFill>
              </a:rPr>
              <a:t>ch Data  Transceiver/ </a:t>
            </a:r>
            <a:r>
              <a:rPr lang="en-US" altLang="ko-KR" sz="600" b="1" dirty="0">
                <a:solidFill>
                  <a:srgbClr val="000000"/>
                </a:solidFill>
                <a:ea typeface="돋움" pitchFamily="50" charset="-127"/>
              </a:rPr>
              <a:t>Receiver</a:t>
            </a:r>
            <a:endParaRPr lang="en-US" altLang="ko-KR" sz="600" b="1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973" y="4423902"/>
            <a:ext cx="2343060" cy="1985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직사각형 14"/>
          <p:cNvSpPr/>
          <p:nvPr/>
        </p:nvSpPr>
        <p:spPr>
          <a:xfrm>
            <a:off x="3508805" y="6276530"/>
            <a:ext cx="962110" cy="176806"/>
          </a:xfrm>
          <a:prstGeom prst="rect">
            <a:avLst/>
          </a:prstGeom>
        </p:spPr>
        <p:txBody>
          <a:bodyPr wrap="none" lIns="68415" tIns="34208" rIns="68415" bIns="34208">
            <a:spAutoFit/>
          </a:bodyPr>
          <a:lstStyle/>
          <a:p>
            <a:r>
              <a:rPr lang="pl-PL" altLang="ko-KR" sz="700" dirty="0">
                <a:solidFill>
                  <a:srgbClr val="404041"/>
                </a:solidFill>
                <a:latin typeface="+mn-ea"/>
              </a:rPr>
              <a:t>W</a:t>
            </a:r>
            <a:r>
              <a:rPr lang="en-US" altLang="ko-KR" sz="700" dirty="0">
                <a:solidFill>
                  <a:srgbClr val="404041"/>
                </a:solidFill>
                <a:latin typeface="+mn-ea"/>
              </a:rPr>
              <a:t>123</a:t>
            </a:r>
            <a:r>
              <a:rPr lang="pl-PL" altLang="ko-KR" sz="700" dirty="0">
                <a:solidFill>
                  <a:srgbClr val="404041"/>
                </a:solidFill>
                <a:latin typeface="+mn-ea"/>
              </a:rPr>
              <a:t> x </a:t>
            </a:r>
            <a:r>
              <a:rPr lang="en-US" altLang="ko-KR" sz="700" dirty="0">
                <a:solidFill>
                  <a:srgbClr val="404041"/>
                </a:solidFill>
                <a:latin typeface="+mn-ea"/>
              </a:rPr>
              <a:t>H35</a:t>
            </a:r>
            <a:r>
              <a:rPr lang="pl-PL" altLang="ko-KR" sz="700" dirty="0">
                <a:solidFill>
                  <a:srgbClr val="404041"/>
                </a:solidFill>
                <a:latin typeface="+mn-ea"/>
              </a:rPr>
              <a:t> x </a:t>
            </a:r>
            <a:r>
              <a:rPr lang="en-US" altLang="ko-KR" sz="700" dirty="0">
                <a:solidFill>
                  <a:srgbClr val="404041"/>
                </a:solidFill>
                <a:latin typeface="+mn-ea"/>
              </a:rPr>
              <a:t>D220</a:t>
            </a:r>
            <a:endParaRPr lang="ko-KR" altLang="en-US" sz="700" dirty="0">
              <a:solidFill>
                <a:srgbClr val="404041"/>
              </a:solidFill>
              <a:latin typeface="+mn-ea"/>
            </a:endParaRPr>
          </a:p>
        </p:txBody>
      </p:sp>
      <p:pic>
        <p:nvPicPr>
          <p:cNvPr id="37" name="그림 41" descr="kyp-1361.tif-52188 copy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6" t="19681" r="14178" b="28319"/>
          <a:stretch>
            <a:fillRect/>
          </a:stretch>
        </p:blipFill>
        <p:spPr bwMode="auto">
          <a:xfrm>
            <a:off x="1215769" y="1549844"/>
            <a:ext cx="2284734" cy="138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92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4947840" y="85772"/>
            <a:ext cx="0" cy="66864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439641" y="614958"/>
            <a:ext cx="1058689" cy="222972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r>
              <a:rPr lang="en-US" altLang="ko-KR" sz="1000">
                <a:solidFill>
                  <a:srgbClr val="1E6298"/>
                </a:solidFill>
                <a:latin typeface="+mj-lt"/>
              </a:rPr>
              <a:t>Specifications</a:t>
            </a:r>
            <a:endParaRPr lang="ko-KR" altLang="en-US" sz="1000">
              <a:solidFill>
                <a:srgbClr val="1E6298"/>
              </a:solidFill>
              <a:latin typeface="+mj-lt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1" y="0"/>
            <a:ext cx="9905999" cy="6858000"/>
            <a:chOff x="0" y="0"/>
            <a:chExt cx="12801599" cy="9601200"/>
          </a:xfrm>
        </p:grpSpPr>
        <p:grpSp>
          <p:nvGrpSpPr>
            <p:cNvPr id="2" name="그룹 1"/>
            <p:cNvGrpSpPr/>
            <p:nvPr/>
          </p:nvGrpSpPr>
          <p:grpSpPr>
            <a:xfrm>
              <a:off x="0" y="0"/>
              <a:ext cx="12801599" cy="9601200"/>
              <a:chOff x="0" y="0"/>
              <a:chExt cx="12801599" cy="9601200"/>
            </a:xfrm>
          </p:grpSpPr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2801599" cy="9601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" name="직사각형 57"/>
              <p:cNvSpPr/>
              <p:nvPr/>
            </p:nvSpPr>
            <p:spPr>
              <a:xfrm>
                <a:off x="122768" y="120080"/>
                <a:ext cx="12542728" cy="9361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/>
                  <a:t>-</a:t>
                </a:r>
                <a:endParaRPr lang="ko-KR" altLang="en-US"/>
              </a:p>
            </p:txBody>
          </p:sp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7001" y="860940"/>
                <a:ext cx="887735" cy="589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2154061" y="1754799"/>
              <a:ext cx="43986" cy="7726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2" name="직선 연결선 61"/>
          <p:cNvCxnSpPr/>
          <p:nvPr/>
        </p:nvCxnSpPr>
        <p:spPr>
          <a:xfrm>
            <a:off x="4944035" y="89449"/>
            <a:ext cx="0" cy="66864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450545" y="600115"/>
            <a:ext cx="2232266" cy="346083"/>
          </a:xfrm>
          <a:prstGeom prst="rect">
            <a:avLst/>
          </a:prstGeom>
        </p:spPr>
        <p:txBody>
          <a:bodyPr wrap="none" lIns="68415" tIns="34208" rIns="68415" bIns="34208">
            <a:spAutoFit/>
          </a:bodyPr>
          <a:lstStyle/>
          <a:p>
            <a:r>
              <a:rPr lang="en-US" altLang="ko-KR" i="1" dirty="0">
                <a:solidFill>
                  <a:srgbClr val="1E6298"/>
                </a:solidFill>
                <a:latin typeface="+mn-ea"/>
              </a:rPr>
              <a:t>EL-8D1202 WA/WB </a:t>
            </a:r>
            <a:endParaRPr lang="ko-KR" altLang="en-US" i="1" dirty="0">
              <a:solidFill>
                <a:srgbClr val="1E6298"/>
              </a:solidFill>
              <a:latin typeface="+mn-ea"/>
            </a:endParaRP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1850269" y="1204795"/>
            <a:ext cx="3192462" cy="542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latinLnBrk="1">
              <a:spcBef>
                <a:spcPct val="0"/>
              </a:spcBef>
              <a:buFontTx/>
              <a:buNone/>
            </a:pPr>
            <a:r>
              <a:rPr lang="en-US" altLang="ko-KR" sz="700" dirty="0">
                <a:ea typeface="굴림" charset="-127"/>
              </a:rPr>
              <a:t> </a:t>
            </a:r>
          </a:p>
          <a:p>
            <a:pPr defTabSz="457200"/>
            <a:r>
              <a:rPr lang="en-US" altLang="ko-KR" sz="700" dirty="0"/>
              <a:t>Data Interface:   		RS-232,RS-422, RS-485, with Tri-State </a:t>
            </a:r>
          </a:p>
          <a:p>
            <a:pPr defTabSz="457200"/>
            <a:endParaRPr lang="en-US" altLang="ko-KR" sz="700" dirty="0"/>
          </a:p>
          <a:p>
            <a:pPr defTabSz="457200"/>
            <a:r>
              <a:rPr lang="en-US" altLang="ko-KR" sz="700" dirty="0"/>
              <a:t>Data Format:      		NRZ, RZI, Manchester, Bi-phase</a:t>
            </a:r>
          </a:p>
          <a:p>
            <a:pPr defTabSz="457200"/>
            <a:r>
              <a:rPr lang="en-US" altLang="ko-KR" sz="700" dirty="0"/>
              <a:t> </a:t>
            </a:r>
          </a:p>
          <a:p>
            <a:pPr defTabSz="457200"/>
            <a:r>
              <a:rPr lang="en-US" altLang="ko-KR" sz="700" dirty="0"/>
              <a:t>Data Rate:         		DC – 2Mbps(NRZ)</a:t>
            </a:r>
          </a:p>
          <a:p>
            <a:pPr defTabSz="457200"/>
            <a:endParaRPr lang="en-US" altLang="ko-KR" sz="700" dirty="0"/>
          </a:p>
          <a:p>
            <a:pPr defTabSz="457200"/>
            <a:r>
              <a:rPr lang="en-US" altLang="ko-KR" sz="700" dirty="0"/>
              <a:t>Bit Error Rate:   		&lt; 1 in 10 E-9 </a:t>
            </a:r>
          </a:p>
          <a:p>
            <a:pPr defTabSz="457200"/>
            <a:endParaRPr lang="en-US" altLang="ko-KR" sz="700" dirty="0"/>
          </a:p>
          <a:p>
            <a:pPr defTabSz="457200"/>
            <a:r>
              <a:rPr lang="en-US" altLang="ko-KR" sz="700" dirty="0"/>
              <a:t>Operating Mode: 		Simplex or Full-Duplex</a:t>
            </a:r>
          </a:p>
          <a:p>
            <a:pPr defTabSz="457200"/>
            <a:endParaRPr lang="en-US" altLang="ko-KR" sz="700" dirty="0"/>
          </a:p>
          <a:p>
            <a:pPr defTabSz="457200"/>
            <a:r>
              <a:rPr lang="en-US" altLang="ko-KR" sz="700" dirty="0"/>
              <a:t>Data Channel : 		8CH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  <a:cs typeface="Arial" charset="0"/>
            </a:endParaRPr>
          </a:p>
          <a:p>
            <a:pPr defTabSz="457200"/>
            <a:r>
              <a:rPr lang="en-US" altLang="ko-KR" sz="700" dirty="0"/>
              <a:t>WA 1310TX/1550RX</a:t>
            </a:r>
          </a:p>
          <a:p>
            <a:pPr defTabSz="457200"/>
            <a:r>
              <a:rPr lang="en-US" altLang="ko-KR" sz="700" dirty="0"/>
              <a:t>WB 1550TX/1310R</a:t>
            </a: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Laser Diode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1Core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Data : 			RJ-45 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Optical : 			SC Connector</a:t>
            </a:r>
          </a:p>
          <a:p>
            <a:pPr defTabSz="457200">
              <a:spcBef>
                <a:spcPct val="0"/>
              </a:spcBef>
            </a:pPr>
            <a:endParaRPr lang="en-US" altLang="ko-KR" sz="700" b="1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Power : 			12 VDC @ </a:t>
            </a:r>
            <a:r>
              <a:rPr lang="en-US" altLang="ja-JP" sz="700" dirty="0">
                <a:ea typeface="굴림" charset="-127"/>
              </a:rPr>
              <a:t>1.2</a:t>
            </a:r>
            <a:r>
              <a:rPr lang="en-US" altLang="ko-KR" sz="700" dirty="0">
                <a:ea typeface="굴림" charset="-127"/>
              </a:rPr>
              <a:t>A 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Surface Mount : 		From Rack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Number of Rack Slots : 	6</a:t>
            </a:r>
          </a:p>
          <a:p>
            <a:pPr defTabSz="457200">
              <a:spcBef>
                <a:spcPct val="0"/>
              </a:spcBef>
            </a:pPr>
            <a:endParaRPr lang="en-US" altLang="ko-KR" sz="700" dirty="0"/>
          </a:p>
          <a:p>
            <a:pPr defTabSz="457200">
              <a:spcBef>
                <a:spcPct val="0"/>
              </a:spcBef>
            </a:pPr>
            <a:r>
              <a:rPr lang="en-US" altLang="ko-KR" sz="700" dirty="0"/>
              <a:t>Power Consumption  : 	1 card ( 0.4A)</a:t>
            </a: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Current Protection : 		Automatic Resettable Solid-State</a:t>
            </a: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                           		Current  limiters</a:t>
            </a:r>
          </a:p>
          <a:p>
            <a:pPr defTabSz="457200">
              <a:spcBef>
                <a:spcPct val="0"/>
              </a:spcBef>
            </a:pPr>
            <a:endParaRPr lang="en-US" altLang="ko-KR" sz="700" b="1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Module Type                 	123 x 48 x 220mm    </a:t>
            </a:r>
          </a:p>
          <a:p>
            <a:pPr defTabSz="457200">
              <a:spcBef>
                <a:spcPct val="0"/>
              </a:spcBef>
            </a:pPr>
            <a:endParaRPr lang="en-US" altLang="ko-KR" sz="700" dirty="0"/>
          </a:p>
          <a:p>
            <a:pPr defTabSz="457200">
              <a:spcBef>
                <a:spcPct val="0"/>
              </a:spcBef>
            </a:pPr>
            <a:r>
              <a:rPr lang="en-US" altLang="ko-KR" sz="700" dirty="0"/>
              <a:t>3u Card Type                	48 x 128 x 224mm</a:t>
            </a: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2u Rack </a:t>
            </a:r>
            <a:r>
              <a:rPr lang="en-US" altLang="ko-KR" sz="700" dirty="0"/>
              <a:t>Mount</a:t>
            </a:r>
            <a:r>
              <a:rPr lang="en-US" altLang="ko-KR" sz="700" dirty="0">
                <a:ea typeface="굴림" charset="-127"/>
              </a:rPr>
              <a:t>              	483 x 88 x 330mm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3u Rack </a:t>
            </a:r>
            <a:r>
              <a:rPr lang="en-US" altLang="ko-KR" sz="700" dirty="0"/>
              <a:t>Mount</a:t>
            </a:r>
            <a:r>
              <a:rPr lang="en-US" altLang="ko-KR" sz="700" dirty="0">
                <a:ea typeface="굴림" charset="-127"/>
              </a:rPr>
              <a:t>            	483 x 132 x 275mm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MTBF : 			&gt; 100,000 hours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Operating Temp : 		-20℃ to +74℃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Storage Temp : 		-40℃ to +85℃</a:t>
            </a:r>
          </a:p>
          <a:p>
            <a:pPr defTabSz="457200">
              <a:spcBef>
                <a:spcPct val="0"/>
              </a:spcBef>
            </a:pPr>
            <a:endParaRPr lang="en-US" altLang="ko-KR" sz="700" dirty="0">
              <a:ea typeface="굴림" charset="-127"/>
            </a:endParaRPr>
          </a:p>
          <a:p>
            <a:pPr defTabSz="457200">
              <a:spcBef>
                <a:spcPct val="0"/>
              </a:spcBef>
            </a:pPr>
            <a:r>
              <a:rPr lang="en-US" altLang="ko-KR" sz="700" dirty="0">
                <a:ea typeface="굴림" charset="-127"/>
              </a:rPr>
              <a:t>Relative Humidity </a:t>
            </a:r>
            <a:r>
              <a:rPr lang="en-US" altLang="ko-KR" sz="700">
                <a:ea typeface="굴림" charset="-127"/>
              </a:rPr>
              <a:t>: 		0</a:t>
            </a:r>
            <a:r>
              <a:rPr lang="en-US" altLang="ko-KR" sz="700" dirty="0">
                <a:ea typeface="굴림" charset="-127"/>
              </a:rPr>
              <a:t>% to 95% (non-condensing)</a:t>
            </a:r>
          </a:p>
          <a:p>
            <a:pPr defTabSz="457200" latinLnBrk="1">
              <a:spcBef>
                <a:spcPct val="0"/>
              </a:spcBef>
              <a:buFontTx/>
              <a:buNone/>
            </a:pPr>
            <a:endParaRPr lang="en-US" altLang="ko-KR" sz="700" dirty="0">
              <a:ea typeface="굴림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3646" y="1209491"/>
            <a:ext cx="42992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DATA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79007" y="2480584"/>
            <a:ext cx="103634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WAVELENGTH 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274288" y="2798212"/>
            <a:ext cx="99418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700" b="1" dirty="0">
                <a:ea typeface="굴림" charset="-127"/>
              </a:rPr>
              <a:t>OPTICAL EMITTER 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277777" y="3005769"/>
            <a:ext cx="10246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700" b="1" dirty="0">
                <a:ea typeface="굴림" charset="-127"/>
              </a:rPr>
              <a:t>NUMBER OF FIBER </a:t>
            </a:r>
            <a:endParaRPr lang="ko-KR" altLang="en-US" sz="1600" dirty="0"/>
          </a:p>
        </p:txBody>
      </p:sp>
      <p:sp>
        <p:nvSpPr>
          <p:cNvPr id="24" name="직사각형 23"/>
          <p:cNvSpPr/>
          <p:nvPr/>
        </p:nvSpPr>
        <p:spPr>
          <a:xfrm>
            <a:off x="275574" y="3213403"/>
            <a:ext cx="79380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CONNECTORS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279007" y="3649492"/>
            <a:ext cx="175642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ELECTRICAL &amp; MECHANICAL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73175" y="4821938"/>
            <a:ext cx="84991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SIZE( </a:t>
            </a:r>
            <a:r>
              <a:rPr lang="en-US" altLang="ko-KR" sz="700" b="1" dirty="0" err="1">
                <a:ea typeface="굴림" charset="-127"/>
              </a:rPr>
              <a:t>WxHxD</a:t>
            </a:r>
            <a:r>
              <a:rPr lang="en-US" altLang="ko-KR" sz="700" b="1" dirty="0">
                <a:ea typeface="굴림" charset="-127"/>
              </a:rPr>
              <a:t> )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72480" y="5787365"/>
            <a:ext cx="96212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700" b="1" dirty="0">
                <a:ea typeface="굴림" charset="-127"/>
              </a:rPr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3158200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438</Words>
  <Application>Microsoft Office PowerPoint</Application>
  <PresentationFormat>A4 용지(210x297mm)</PresentationFormat>
  <Paragraphs>96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Monotype Sorts</vt:lpstr>
      <vt:lpstr>ＭＳ Ｐゴシック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CSST</dc:creator>
  <cp:lastModifiedBy>은성</cp:lastModifiedBy>
  <cp:revision>129</cp:revision>
  <dcterms:created xsi:type="dcterms:W3CDTF">2018-09-28T00:02:13Z</dcterms:created>
  <dcterms:modified xsi:type="dcterms:W3CDTF">2024-12-06T03:40:09Z</dcterms:modified>
</cp:coreProperties>
</file>